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87" r:id="rId4"/>
    <p:sldId id="258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4" r:id="rId18"/>
    <p:sldId id="275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4D0E9-808C-4F56-9D03-1947E975556D}" type="datetimeFigureOut">
              <a:rPr lang="en-US" smtClean="0"/>
              <a:t>16-Apr-21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320CE-60D9-4675-8BFD-B2F79BE46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7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grideso.com/document/170756/download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rac.co.uk/blog_posts/average-uk-petrol-and-diesel-prices-over-time-72742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grideso.com/document/170756/downloa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20CE-60D9-4675-8BFD-B2F79BE46C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10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https://assets.publishing.service.gov.uk/government/uploads/system/uploads/attachment_data/file/911817/electricity-generation-cost-report-2020.pdf (P.35)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20CE-60D9-4675-8BFD-B2F79BE46C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54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100% solar to cover the additional energy demand required for the electric vehicles we require that much for each region to run.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20CE-60D9-4675-8BFD-B2F79BE46C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52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https://www.nationalgrideso.com/document/170756/download</a:t>
            </a:r>
            <a:r>
              <a:rPr lang="en-US" sz="1200" dirty="0"/>
              <a:t> (p. 91) Figure 4.28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20CE-60D9-4675-8BFD-B2F79BE46C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88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Mostly use renewable energies such as Wind and Solar. Taking advantage of the positioning of the region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20CE-60D9-4675-8BFD-B2F79BE46C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33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https://media.rac.co.uk/blog_posts/average-uk-petrol-and-diesel-prices-over-time-72742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20CE-60D9-4675-8BFD-B2F79BE46C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21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Univariate model which in our case have</a:t>
            </a:r>
          </a:p>
          <a:p>
            <a:r>
              <a:rPr lang="en-US" dirty="0"/>
              <a:t>Since we have no seasonal trends no need to use SARIMAX</a:t>
            </a:r>
          </a:p>
          <a:p>
            <a:endParaRPr lang="en-US" dirty="0"/>
          </a:p>
          <a:p>
            <a:r>
              <a:rPr lang="en-US" dirty="0"/>
              <a:t>https://www.quora.com/What-are-the-pros-and-cons-of-the-ARIMA-model-over-regression</a:t>
            </a:r>
          </a:p>
          <a:p>
            <a:r>
              <a:rPr lang="en-US" dirty="0"/>
              <a:t>https://towardsdatascience.com/an-overview-of-time-series-forecasting-models-a2fa7a358fcb</a:t>
            </a:r>
          </a:p>
          <a:p>
            <a:r>
              <a:rPr lang="en-US" dirty="0"/>
              <a:t>https://towardsdatascience.com/arima-vs-prophet-forecasting-air-passenger-numbers-4e01b2d93608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20CE-60D9-4675-8BFD-B2F79BE46C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9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https://www.analyticsvidhya.com/blog/2015/12/complete-tutorial-time-series-modeling/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20CE-60D9-4675-8BFD-B2F79BE46C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41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Confidence interval decreases for longer forecasts. Constant incline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20CE-60D9-4675-8BFD-B2F79BE46C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1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https://assets.publishing.service.gov.uk/government/uploads/system/uploads/attachment_data/file/873929/road-traffic-forecasts-2018-document.pdf (p. 42)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20CE-60D9-4675-8BFD-B2F79BE46C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7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https://ev-database.uk/cheatsheet/energy-consumption-electric-car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20CE-60D9-4675-8BFD-B2F79BE46C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15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https://assets.publishing.service.gov.uk/government/uploads/system/uploads/attachment_data/file/904805/DUKES_2020_Chapter_5.pdf (p. 3,5)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20CE-60D9-4675-8BFD-B2F79BE46C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4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https://www.nationalgrideso.com/document/170756/download</a:t>
            </a:r>
            <a:r>
              <a:rPr lang="en-US" sz="1200" dirty="0"/>
              <a:t> (p. 82) Figure 4.20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20CE-60D9-4675-8BFD-B2F79BE46C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1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911D-591D-42E9-B3ED-16633468A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D47FD-5DF6-4841-BD57-977B2725F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3F827-ACCB-49E3-9541-C36C48818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D643-4304-4105-8899-736D7A901C11}" type="datetimeFigureOut">
              <a:rPr lang="en-US" smtClean="0"/>
              <a:t>16-Apr-21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492FE-3F29-4EA1-9D38-F84493B86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3E45C-03A8-495D-88C6-5D0F687C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4F37-8E51-4E85-9C31-4EDD0F94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68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2D3C-8402-4F2F-851C-1DAD0856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0741E-0BCD-4B6D-8EA1-131F4A0C2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BA90-5265-4587-AB92-B6ED230C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D643-4304-4105-8899-736D7A901C11}" type="datetimeFigureOut">
              <a:rPr lang="en-US" smtClean="0"/>
              <a:t>16-Apr-21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EC921-DE94-4024-B227-E4F87FC8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85B9A-49A1-40D5-B392-F02FA3BA5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4F37-8E51-4E85-9C31-4EDD0F94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3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AA6531-1FB9-4207-BA1B-14E8F5912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0AFCF8-C634-4C85-B561-37D691D6A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B69D4-88C9-4D28-8E05-15FCCF39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D643-4304-4105-8899-736D7A901C11}" type="datetimeFigureOut">
              <a:rPr lang="en-US" smtClean="0"/>
              <a:t>16-Apr-21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74500-0154-437C-B1FB-257C7811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6B849-8930-4719-BC27-3CA4F844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4F37-8E51-4E85-9C31-4EDD0F94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EB8CE-2EA5-420B-BBFD-76462A35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B6F2F-90A4-4604-A1AD-D4151CEDC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9814F-38F3-4153-AAD6-2E36335A0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D643-4304-4105-8899-736D7A901C11}" type="datetimeFigureOut">
              <a:rPr lang="en-US" smtClean="0"/>
              <a:t>16-Apr-21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35FAC-0BAB-4655-AD15-EC5FD7FC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22F85-6A74-487F-BD06-D53AE800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4F37-8E51-4E85-9C31-4EDD0F94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3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76159-F403-4DC5-94C7-64781996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36916-319C-4CC9-AAE8-A98AA332F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FF072-B496-4C83-9F12-C9FFAF80D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D643-4304-4105-8899-736D7A901C11}" type="datetimeFigureOut">
              <a:rPr lang="en-US" smtClean="0"/>
              <a:t>16-Apr-21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B589-90AD-465D-AAD4-2E7FE89FA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476FE-A49F-4175-AFD4-088E9FF5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4F37-8E51-4E85-9C31-4EDD0F94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1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DB54-45A2-4263-AD2C-26BB342E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7C2F7-106D-48CC-BC19-2C612C456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6A-5AEE-4E86-BC93-2D5F4D6F5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5580F-25E7-4A01-AC13-F7915F9FC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D643-4304-4105-8899-736D7A901C11}" type="datetimeFigureOut">
              <a:rPr lang="en-US" smtClean="0"/>
              <a:t>16-Apr-21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1ACC5-B3FB-482B-A6F5-30A9B30C9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A3574-7B8E-4DA7-9E2E-D6535365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4F37-8E51-4E85-9C31-4EDD0F94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79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0A42-5DC2-4662-BB1A-1ADD85CD2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0B0EE-D03E-4A04-A57A-F0148EFD9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85C97-94DA-4F0C-BADB-B22A2B3E9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DA248-B598-4C4D-9DAD-946D5D336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2F3AA1-D987-4B51-A677-123774B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A695A7-A2E9-47BB-A899-A115A233F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D643-4304-4105-8899-736D7A901C11}" type="datetimeFigureOut">
              <a:rPr lang="en-US" smtClean="0"/>
              <a:t>16-Apr-21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CC078D-E280-45A3-B666-75CEE200B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386274-73F9-40F9-9148-56965198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4F37-8E51-4E85-9C31-4EDD0F94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5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32D1-6871-4F4D-AF1C-CF2CB08E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854CA-2CD1-4894-BEF2-42A0CEE8C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D643-4304-4105-8899-736D7A901C11}" type="datetimeFigureOut">
              <a:rPr lang="en-US" smtClean="0"/>
              <a:t>16-Apr-21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74B4A-CB6F-410F-8246-C8994BA7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945BB-725B-40EA-BBEF-8474C26CB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4F37-8E51-4E85-9C31-4EDD0F94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3CDA1-0BEA-442D-AD1F-144C78242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D643-4304-4105-8899-736D7A901C11}" type="datetimeFigureOut">
              <a:rPr lang="en-US" smtClean="0"/>
              <a:t>16-Apr-21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86007-548B-4D7F-91D1-C85590268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8324B-8BDF-45D4-9936-1B12851F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4F37-8E51-4E85-9C31-4EDD0F94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8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5314-D275-4BB9-B8A6-AF929032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0E0ED-8A7D-4481-952E-CC2A6C2F3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875CC-DDDE-41D8-BCEA-4A78A80B9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FA7B4-C68B-497C-A511-3EF02AE4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D643-4304-4105-8899-736D7A901C11}" type="datetimeFigureOut">
              <a:rPr lang="en-US" smtClean="0"/>
              <a:t>16-Apr-21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A1351-14F9-47BD-A501-05A6DBE06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CBEBF-A676-4B76-9177-1269B106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4F37-8E51-4E85-9C31-4EDD0F94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57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8A02-ECCB-4658-A4C2-9D1B12B32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E8B3-0CCD-4EDE-92A1-08EC59837E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51594-C791-45B2-B5D2-84875D73A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536B9-B72D-41DD-B588-0207A621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D643-4304-4105-8899-736D7A901C11}" type="datetimeFigureOut">
              <a:rPr lang="en-US" smtClean="0"/>
              <a:t>16-Apr-21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CFFCC-CDF4-4CBD-AEAE-051105D1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8953B-2639-4ABB-82C0-D3E45775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74F37-8E51-4E85-9C31-4EDD0F94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9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D4AB98-18AE-439A-A1D9-A202DBAA8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FD555-ED47-4127-9780-6C40569D1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D1C6-76BE-491E-9E33-E3EBF9B5B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4D643-4304-4105-8899-736D7A901C11}" type="datetimeFigureOut">
              <a:rPr lang="en-US" smtClean="0"/>
              <a:t>16-Apr-21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79831-DE8F-4A31-996D-266BC8189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FF7E-73B6-41FF-B691-A7B3C761D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74F37-8E51-4E85-9C31-4EDD0F94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6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7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6.m4a"/><Relationship Id="rId7" Type="http://schemas.openxmlformats.org/officeDocument/2006/relationships/image" Target="../media/image13.png"/><Relationship Id="rId2" Type="http://schemas.microsoft.com/office/2007/relationships/media" Target="../media/media16.m4a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7.m4a"/><Relationship Id="rId7" Type="http://schemas.openxmlformats.org/officeDocument/2006/relationships/image" Target="../media/image15.png"/><Relationship Id="rId2" Type="http://schemas.microsoft.com/office/2007/relationships/media" Target="../media/media17.m4a"/><Relationship Id="rId1" Type="http://schemas.openxmlformats.org/officeDocument/2006/relationships/tags" Target="../tags/tag11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8.m4a"/><Relationship Id="rId7" Type="http://schemas.openxmlformats.org/officeDocument/2006/relationships/image" Target="../media/image17.png"/><Relationship Id="rId2" Type="http://schemas.microsoft.com/office/2007/relationships/media" Target="../media/media18.m4a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3.xml"/><Relationship Id="rId6" Type="http://schemas.openxmlformats.org/officeDocument/2006/relationships/image" Target="../media/image1.png"/><Relationship Id="rId5" Type="http://schemas.openxmlformats.org/officeDocument/2006/relationships/image" Target="../media/image20.gif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7" Type="http://schemas.openxmlformats.org/officeDocument/2006/relationships/image" Target="../media/image1.png"/><Relationship Id="rId2" Type="http://schemas.microsoft.com/office/2007/relationships/media" Target="../media/media23.m4a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1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16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7.m4a"/><Relationship Id="rId7" Type="http://schemas.openxmlformats.org/officeDocument/2006/relationships/image" Target="../media/image7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ADE1D-18D1-4BC7-9BBE-6E425A5382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4400" b="1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</a:br>
            <a:r>
              <a:rPr lang="en-US" sz="4400" b="1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Electric Vehicle Support Infrastructure </a:t>
            </a:r>
            <a:endParaRPr lang="en-US" sz="13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04FFC-E581-47CE-8309-1E533AC00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Case Study 2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6FE972A-ED1A-462F-B62C-0822F1B58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5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3"/>
    </mc:Choice>
    <mc:Fallback xmlns="">
      <p:transition spd="slow" advTm="12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9A5A-7567-4CE8-A156-4E8873E71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ARIMA (Autoregressive Integrated Moving Average)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1E9C4-1A44-447E-B63F-5526E8D14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erriweather"/>
              </a:rPr>
              <a:t>One of most widely used approaches to time series forecasting</a:t>
            </a:r>
          </a:p>
          <a:p>
            <a:r>
              <a:rPr lang="en-US" dirty="0">
                <a:solidFill>
                  <a:srgbClr val="282829"/>
                </a:solidFill>
                <a:latin typeface="-apple-system"/>
              </a:rPr>
              <a:t>D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oes not require a set of predictor variable</a:t>
            </a:r>
          </a:p>
          <a:p>
            <a:r>
              <a:rPr lang="en-US" dirty="0">
                <a:solidFill>
                  <a:srgbClr val="282829"/>
                </a:solidFill>
                <a:latin typeface="-apple-system"/>
              </a:rPr>
              <a:t>It uses its history as an explanatory variable (hence the name Autoregressive)</a:t>
            </a:r>
          </a:p>
          <a:p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It is a univariate model</a:t>
            </a:r>
            <a:endParaRPr lang="en-US" b="0" i="0" dirty="0">
              <a:solidFill>
                <a:srgbClr val="333333"/>
              </a:solidFill>
              <a:effectLst/>
              <a:latin typeface="Merriweather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D2EBE27-4E32-40C7-A7B7-311433BD84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33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37"/>
    </mc:Choice>
    <mc:Fallback xmlns="">
      <p:transition spd="slow" advTm="19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B4C3-DD12-4839-AB59-98588D1C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ARIMA (Autoregressive Integrated Moving Average)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3DE12-8A49-4193-B50A-C373EC35E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Seasonal Decomposition</a:t>
            </a:r>
          </a:p>
          <a:p>
            <a:pPr lvl="1"/>
            <a:r>
              <a:rPr lang="en-US" dirty="0"/>
              <a:t>Trends</a:t>
            </a:r>
          </a:p>
          <a:p>
            <a:pPr lvl="1"/>
            <a:r>
              <a:rPr lang="en-US" dirty="0"/>
              <a:t>Residuals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A777D-6A47-48E6-BF56-0FF80B92D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131" y="2743621"/>
            <a:ext cx="7536112" cy="302163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CF6A43B-0327-46B4-B37D-AEA39F11920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849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0"/>
    </mc:Choice>
    <mc:Fallback xmlns="">
      <p:transition spd="slow" advTm="8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C2B6-203E-4D39-B45F-D33410C00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ARIMA Forecasting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B6DCF6-4746-490A-B1D3-2EE4E06D2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690688"/>
            <a:ext cx="10515600" cy="3901220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E5DAFC-DF19-42F2-B5CF-9DFBCC08ED6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773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81"/>
    </mc:Choice>
    <mc:Fallback xmlns="">
      <p:transition spd="slow" advTm="12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21BD1-C551-4000-B798-70BEB11DB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6B5E3-C6E2-48DA-B96A-6EEA9C4008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Electric vehicle Impact</a:t>
            </a: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E7A94D6-C060-4430-B9B7-A98F440D0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4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1"/>
    </mc:Choice>
    <mc:Fallback xmlns="">
      <p:transition spd="slow" advTm="8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82A2-0680-4440-8E2A-19C98294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UK’s Shift to Zero Emission Vehicles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643E15-C6D5-4554-B2C7-1B28A7913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162648" y="1430034"/>
            <a:ext cx="6118629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90FF67-70A6-4394-A27E-B26E9C045BA4}"/>
              </a:ext>
            </a:extLst>
          </p:cNvPr>
          <p:cNvSpPr txBox="1"/>
          <p:nvPr/>
        </p:nvSpPr>
        <p:spPr>
          <a:xfrm>
            <a:off x="5910737" y="5781372"/>
            <a:ext cx="49879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(Department for Transport, Road Traffic Forecasts 2018, 2018)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29C821-0F3B-4DAA-BB5F-AE915BD4FD9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824591" cy="4078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Factors</a:t>
            </a:r>
          </a:p>
          <a:p>
            <a:pPr lvl="1"/>
            <a:r>
              <a:rPr lang="en-US" sz="2000" dirty="0"/>
              <a:t>Government supporting factors such as policies, targets and grants.</a:t>
            </a:r>
          </a:p>
          <a:p>
            <a:pPr lvl="1"/>
            <a:r>
              <a:rPr lang="en-US" sz="2000" dirty="0"/>
              <a:t>Availability/Affordability of models</a:t>
            </a:r>
          </a:p>
          <a:p>
            <a:pPr lvl="1"/>
            <a:r>
              <a:rPr lang="en-US" sz="2000" dirty="0"/>
              <a:t>Number of charging ports increasing, more accessible</a:t>
            </a:r>
          </a:p>
          <a:p>
            <a:pPr lvl="1"/>
            <a:endParaRPr lang="en-US" sz="20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245B107-D086-45E9-8207-1D26C2FDF2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68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25"/>
    </mc:Choice>
    <mc:Fallback xmlns="">
      <p:transition spd="slow" advTm="27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A73E-6AE4-40EE-8078-2EF51499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Estimating number of electric miles driven each year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0F4AC-31F4-46E5-8399-9E255E5F1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9381" y="2030322"/>
            <a:ext cx="9577981" cy="3482203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53D3CD0-C46A-44C3-8628-BB42C905C5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7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4"/>
    </mc:Choice>
    <mc:Fallback xmlns="">
      <p:transition spd="slow" advTm="7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6D17-3BF2-4A12-B702-FDBCC6FF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Estimated power generation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D6704D-EDD7-4764-86CE-3B473738C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009644" y="1875060"/>
            <a:ext cx="6773704" cy="2502387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B8C92B-9C53-47F5-BB14-70D89436289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824591" cy="2292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Using the estimated electric miles driven</a:t>
            </a:r>
          </a:p>
          <a:p>
            <a:r>
              <a:rPr lang="en-US" sz="2000" dirty="0"/>
              <a:t>Using average energy consumption of 306 </a:t>
            </a:r>
            <a:r>
              <a:rPr lang="en-US" sz="2000" dirty="0" err="1"/>
              <a:t>Wh</a:t>
            </a:r>
            <a:r>
              <a:rPr lang="en-US" sz="2000" dirty="0"/>
              <a:t>/mi</a:t>
            </a:r>
          </a:p>
          <a:p>
            <a:pPr lvl="1"/>
            <a:r>
              <a:rPr lang="en-US" sz="2000" dirty="0"/>
              <a:t>Calculated from the energy consumption of an Electric Vehicle Database</a:t>
            </a:r>
          </a:p>
          <a:p>
            <a:pPr lvl="1"/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E5E5C8-FD4B-4143-8E70-5A3AB8077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04984"/>
            <a:ext cx="4171444" cy="1834542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DE986AD-4275-4105-9954-4B8533D161E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88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1"/>
    </mc:Choice>
    <mc:Fallback xmlns="">
      <p:transition spd="slow" advTm="18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3184-9B1F-49CF-8350-0B2A7FD8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Identifying UK’s Electricity Margin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51F13-DF4E-4491-A752-CDB09F744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E3B38-BFAB-449A-B834-B27877C935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Demand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A0D3A4-DE26-4F66-B3B9-6B55554BDE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tretch>
            <a:fillRect/>
          </a:stretch>
        </p:blipFill>
        <p:spPr>
          <a:xfrm>
            <a:off x="6172200" y="2754751"/>
            <a:ext cx="5183188" cy="266885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8E10D9-D69F-40B8-B911-CFC5F7A2B6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031" y="2884453"/>
            <a:ext cx="5091300" cy="22923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5C8AC3-7107-4429-AC4F-4646C0CB3B5D}"/>
              </a:ext>
            </a:extLst>
          </p:cNvPr>
          <p:cNvSpPr txBox="1"/>
          <p:nvPr/>
        </p:nvSpPr>
        <p:spPr>
          <a:xfrm>
            <a:off x="6807980" y="5423601"/>
            <a:ext cx="12452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(Dukes, Chapter 5, 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E76B9-E511-4C75-8464-4AA99E30B2B9}"/>
              </a:ext>
            </a:extLst>
          </p:cNvPr>
          <p:cNvSpPr txBox="1"/>
          <p:nvPr/>
        </p:nvSpPr>
        <p:spPr>
          <a:xfrm>
            <a:off x="1323758" y="5176837"/>
            <a:ext cx="12452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(Dukes, Chapter 5, 2020)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F1636221-B5DE-4E9E-94C5-A58DEB0537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495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35"/>
    </mc:Choice>
    <mc:Fallback xmlns="">
      <p:transition spd="slow" advTm="17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3" grpId="0" build="p"/>
      <p:bldP spid="5" grpId="0" build="p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8391-531D-481B-B012-F6EB0DAD8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16030" cy="2468865"/>
          </a:xfrm>
        </p:spPr>
        <p:txBody>
          <a:bodyPr>
            <a:normAutofit/>
          </a:bodyPr>
          <a:lstStyle/>
          <a:p>
            <a:r>
              <a:rPr lang="en-US" sz="3200" dirty="0"/>
              <a:t>Calculated Additional Power Generation Required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6C05E6-9AFA-4160-B261-3D72CBAC4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067382" y="472848"/>
            <a:ext cx="6631422" cy="24688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E245B6-40A0-4068-A1D9-077F4A2D452E}"/>
              </a:ext>
            </a:extLst>
          </p:cNvPr>
          <p:cNvSpPr txBox="1">
            <a:spLocks/>
          </p:cNvSpPr>
          <p:nvPr/>
        </p:nvSpPr>
        <p:spPr>
          <a:xfrm>
            <a:off x="6212732" y="4379861"/>
            <a:ext cx="4293140" cy="1304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Independent estimate of the likely generation required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F9414BB-B2D6-4422-811A-A7F144084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204" y="3399019"/>
            <a:ext cx="4707650" cy="2859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72073-B85C-42B2-B12D-FF42C5968BBD}"/>
              </a:ext>
            </a:extLst>
          </p:cNvPr>
          <p:cNvSpPr txBox="1"/>
          <p:nvPr/>
        </p:nvSpPr>
        <p:spPr>
          <a:xfrm>
            <a:off x="1484384" y="6270016"/>
            <a:ext cx="36292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(</a:t>
            </a:r>
            <a:r>
              <a:rPr lang="en-US" sz="800" dirty="0" err="1"/>
              <a:t>NationalgridESO</a:t>
            </a:r>
            <a:r>
              <a:rPr lang="en-US" sz="800" dirty="0"/>
              <a:t>, 2019)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5064D60-155B-414B-A9CE-0FDFA5FF7FC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784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70"/>
    </mc:Choice>
    <mc:Fallback xmlns="">
      <p:transition spd="slow" advTm="34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DC6F4-EBCD-4564-B753-F2701CB878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23A81D-EFD1-4CA8-B57D-C185A9C33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Meeting Electricity demands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28979B-4BCF-4E3F-A2EF-9D29D0A7CB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0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8"/>
    </mc:Choice>
    <mc:Fallback xmlns="">
      <p:transition spd="slow" advTm="5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3030-3ECB-4B44-B666-1F411DFB5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A4075-1042-4A85-BEB3-B900BB95A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Trends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3CF8D74-7F56-47BB-804D-DFEABB4F10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6"/>
    </mc:Choice>
    <mc:Fallback xmlns="">
      <p:transition spd="slow" advTm="5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F31A-4B94-4769-8692-F44E1077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BEIS Levelised Estimates per Technology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3D7E39-A058-4CCD-9CA5-CB1906CEF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98524" y="1825625"/>
            <a:ext cx="759495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D97196-EDD4-4D85-96B6-DF42CCAC872E}"/>
              </a:ext>
            </a:extLst>
          </p:cNvPr>
          <p:cNvSpPr txBox="1"/>
          <p:nvPr/>
        </p:nvSpPr>
        <p:spPr>
          <a:xfrm>
            <a:off x="3951802" y="6176963"/>
            <a:ext cx="519219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(BEIS, 2020)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C7F34B6-1B55-44B5-B235-AF4B1E6A3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9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0"/>
    </mc:Choice>
    <mc:Fallback xmlns="">
      <p:transition spd="slow" advTm="12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A592-9002-4AFD-BCE0-81CCC08D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100% Solar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024F728-DE4D-4E24-84DF-2AFB3417D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907252" y="1690688"/>
            <a:ext cx="6086721" cy="4633541"/>
          </a:xfr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E3B6BEC-D395-4773-83EA-0956FF70A0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1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60"/>
    </mc:Choice>
    <mc:Fallback xmlns="">
      <p:transition spd="slow" advTm="20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53CD-83B9-4739-B480-914A22F8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Region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4826F-EFD4-45E8-B0FF-0A6E11209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London – Wind, Solar</a:t>
            </a:r>
          </a:p>
          <a:p>
            <a:r>
              <a:rPr lang="en-US" dirty="0"/>
              <a:t>Seaside regions – Offshore Wind</a:t>
            </a:r>
          </a:p>
        </p:txBody>
      </p:sp>
      <p:pic>
        <p:nvPicPr>
          <p:cNvPr id="1032" name="Picture 8" descr="216157">
            <a:extLst>
              <a:ext uri="{FF2B5EF4-FFF2-40B4-BE49-F238E27FC236}">
                <a16:creationId xmlns:a16="http://schemas.microsoft.com/office/drawing/2014/main" id="{A75BAB0B-9B85-436F-BCAD-BE2712A57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666" y="2005524"/>
            <a:ext cx="3312977" cy="399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5C892E9-A8FD-41FC-B192-9CD16B64B12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670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7"/>
    </mc:Choice>
    <mc:Fallback xmlns="">
      <p:transition spd="slow" advTm="21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E406-A200-4D61-8EA3-B631FCC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of day charging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94B94-3EB4-4703-B946-E60C70105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63830" cy="4351338"/>
          </a:xfrm>
        </p:spPr>
        <p:txBody>
          <a:bodyPr/>
          <a:lstStyle/>
          <a:p>
            <a:r>
              <a:rPr lang="en-US" dirty="0"/>
              <a:t>Enough supply to handle peaks</a:t>
            </a:r>
          </a:p>
          <a:p>
            <a:r>
              <a:rPr lang="en-US" dirty="0"/>
              <a:t>Large peak at around 22:00</a:t>
            </a:r>
          </a:p>
          <a:p>
            <a:r>
              <a:rPr lang="en-US" dirty="0"/>
              <a:t>Grid energy storage does not have enough batter capacity</a:t>
            </a:r>
          </a:p>
          <a:p>
            <a:r>
              <a:rPr lang="en-US" dirty="0"/>
              <a:t>Constant energy 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3B4CC-2386-41B7-BA15-D7BFC3197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031" y="1838664"/>
            <a:ext cx="6209363" cy="3798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5718C1-1C33-4132-B04A-E8B24F4D89DF}"/>
              </a:ext>
            </a:extLst>
          </p:cNvPr>
          <p:cNvSpPr txBox="1"/>
          <p:nvPr/>
        </p:nvSpPr>
        <p:spPr>
          <a:xfrm>
            <a:off x="6887747" y="5691442"/>
            <a:ext cx="36292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(</a:t>
            </a:r>
            <a:r>
              <a:rPr lang="en-US" sz="800" dirty="0" err="1"/>
              <a:t>NationalgridESO</a:t>
            </a:r>
            <a:r>
              <a:rPr lang="en-US" sz="800" dirty="0"/>
              <a:t>, 2019)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A9F8C16-D49C-4B0B-9651-441546CA29A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984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1"/>
    </mc:Choice>
    <mc:Fallback xmlns="">
      <p:transition spd="slow" advTm="22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build="p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F84E6-8C85-4857-B4D4-1B9AC81E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5862C-F9DD-4D46-A434-3A32075FD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renewables</a:t>
            </a:r>
          </a:p>
          <a:p>
            <a:r>
              <a:rPr lang="en-US" dirty="0"/>
              <a:t>Taking advantage of region positioning</a:t>
            </a:r>
          </a:p>
          <a:p>
            <a:r>
              <a:rPr lang="en-US" dirty="0"/>
              <a:t>Use some expensive technologies to cover peak demand</a:t>
            </a:r>
          </a:p>
          <a:p>
            <a:r>
              <a:rPr lang="en-US" dirty="0"/>
              <a:t>Can not be dependent only on natural renewable sources as they are unreliable</a:t>
            </a:r>
          </a:p>
          <a:p>
            <a:pPr lvl="1"/>
            <a:r>
              <a:rPr lang="en-US" dirty="0"/>
              <a:t>Solar unstable for UK’s weather conditions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04739D7-8B7D-4ADB-B3AC-99E2A3943B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383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45"/>
    </mc:Choice>
    <mc:Fallback xmlns="">
      <p:transition spd="slow" advTm="30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77E3-74FC-41D4-BAB4-CBF189A3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756E2-E6C2-46F6-B790-1EF82791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35% </a:t>
            </a:r>
            <a:r>
              <a:rPr lang="en-US" sz="2400" dirty="0" err="1"/>
              <a:t>OffShore</a:t>
            </a:r>
            <a:r>
              <a:rPr lang="en-US" sz="2400" dirty="0"/>
              <a:t> Wind</a:t>
            </a:r>
          </a:p>
          <a:p>
            <a:r>
              <a:rPr lang="en-US" sz="2400" dirty="0"/>
              <a:t>25% Onshore Wind</a:t>
            </a:r>
          </a:p>
          <a:p>
            <a:r>
              <a:rPr lang="en-US" sz="2400" dirty="0"/>
              <a:t>25% CCGT + CCS Post Combustion</a:t>
            </a:r>
          </a:p>
          <a:p>
            <a:r>
              <a:rPr lang="en-US" sz="2400" dirty="0"/>
              <a:t>15% Large-Scale Solar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Region dependent, but can be suitable in general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D53C2-9FD4-464D-B59B-D0CBA242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445" y="1528354"/>
            <a:ext cx="5584398" cy="361841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EADD6E1-6BC6-461B-9B52-49CDEE88EB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85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88"/>
    </mc:Choice>
    <mc:Fallback xmlns="">
      <p:transition spd="slow" advTm="32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37AD-F1BE-4652-9873-2BDE6A7D11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4191D93-1283-46A7-8255-59BFE7DD58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9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1"/>
    </mc:Choice>
    <mc:Fallback xmlns="">
      <p:transition spd="slow" advTm="1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BC4AE-4F77-462D-8531-FA684AA9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64B93-77DA-441D-AC95-9B7B2D5CF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Regional traffic dataset</a:t>
            </a:r>
          </a:p>
          <a:p>
            <a:r>
              <a:rPr lang="en-US" sz="2400" dirty="0"/>
              <a:t>Understanding structure</a:t>
            </a:r>
          </a:p>
          <a:p>
            <a:r>
              <a:rPr lang="en-US" sz="2400" dirty="0"/>
              <a:t>Minimal Cleaning</a:t>
            </a:r>
          </a:p>
          <a:p>
            <a:pPr lvl="1"/>
            <a:r>
              <a:rPr lang="en-US" dirty="0"/>
              <a:t>No missing entries</a:t>
            </a:r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EE5D1-F132-4BD8-B07C-E4FEEFE03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428" y="1825625"/>
            <a:ext cx="7112060" cy="2600022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EBC081A-5C3F-4D50-871A-79CF7F5AFC8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276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13"/>
    </mc:Choice>
    <mc:Fallback xmlns="">
      <p:transition spd="slow" advTm="14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1F18-2080-477B-8375-A74A5C7C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Annual millage per vehicle type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45DD2A-B303-4BEB-8451-93D8A1B1B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945" y="1776953"/>
            <a:ext cx="3411166" cy="3751566"/>
          </a:xfrm>
        </p:spPr>
        <p:txBody>
          <a:bodyPr>
            <a:normAutofit/>
          </a:bodyPr>
          <a:lstStyle/>
          <a:p>
            <a:r>
              <a:rPr lang="en-US" sz="2400" dirty="0"/>
              <a:t>Cars, taxis and LGVS millage increase</a:t>
            </a:r>
          </a:p>
          <a:p>
            <a:r>
              <a:rPr lang="en-US" sz="2400" dirty="0"/>
              <a:t>Cars and Taxis</a:t>
            </a:r>
          </a:p>
          <a:p>
            <a:pPr lvl="1"/>
            <a:r>
              <a:rPr lang="en-US" sz="2000" dirty="0"/>
              <a:t>19% increase</a:t>
            </a:r>
          </a:p>
          <a:p>
            <a:r>
              <a:rPr lang="en-US" sz="2400" dirty="0"/>
              <a:t>LGVS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Helvetica Neue"/>
              </a:rPr>
              <a:t>71% increase</a:t>
            </a:r>
            <a:endParaRPr lang="en-US" sz="2000" dirty="0"/>
          </a:p>
          <a:p>
            <a:r>
              <a:rPr lang="en-US" sz="2400" dirty="0"/>
              <a:t>Other vehicle type, constant millage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36C8C58-5DA8-4F73-9C5D-5CAFC030B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137" y="1731557"/>
            <a:ext cx="6029508" cy="3394886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968DA73C-AAFA-4DA5-B92A-B76275153A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389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44"/>
    </mc:Choice>
    <mc:Fallback xmlns="">
      <p:transition spd="slow" advTm="26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B2C71-FDC4-4543-B378-BEA45118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Annual millage per region for all motor vehicle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549872-25C2-42F3-8084-69CB8B99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758" y="1690688"/>
            <a:ext cx="38635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North East having the least vehicle millage</a:t>
            </a:r>
          </a:p>
          <a:p>
            <a:r>
              <a:rPr lang="en-US" sz="2400" dirty="0"/>
              <a:t>South East most millage</a:t>
            </a:r>
          </a:p>
          <a:p>
            <a:r>
              <a:rPr lang="en-US" sz="2400" dirty="0"/>
              <a:t>Constant increase throughout all regions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A6056A0-7927-46C0-A3FD-95A08E343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995" y="1619351"/>
            <a:ext cx="6451805" cy="435133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584C51C-914D-43F9-B994-E13E92794CF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335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30"/>
    </mc:Choice>
    <mc:Fallback xmlns="">
      <p:transition spd="slow" advTm="19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E1F9-C211-4CE3-831A-4D37A92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Millage per vehicle type and region for year 2018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CB0BF-F5E7-45F6-86C2-AD840E092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9750"/>
            <a:ext cx="383756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South east’s cars and taxis millage difference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737A370-A533-45C7-B82A-446364029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136" y="1780229"/>
            <a:ext cx="6664976" cy="435133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C4AF6F1-8A54-4E1F-ACB1-262EAF4C11E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319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40"/>
    </mc:Choice>
    <mc:Fallback xmlns="">
      <p:transition spd="slow" advTm="16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9FA40-6F1C-40F9-94BB-879B8E9E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Annual millage for all motor vehicles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B398C-FE85-496A-AC9A-364CBB903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084" y="1690688"/>
            <a:ext cx="332766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23.5% increase in total UK millage through years 2000 to 2019.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Trend Factors</a:t>
            </a:r>
          </a:p>
          <a:p>
            <a:pPr lvl="1"/>
            <a:r>
              <a:rPr lang="en-US" dirty="0"/>
              <a:t>Rise</a:t>
            </a:r>
          </a:p>
          <a:p>
            <a:pPr lvl="2"/>
            <a:r>
              <a:rPr lang="en-US" dirty="0"/>
              <a:t>Population increase</a:t>
            </a:r>
          </a:p>
          <a:p>
            <a:pPr lvl="2"/>
            <a:r>
              <a:rPr lang="en-US" dirty="0"/>
              <a:t>Affordability of vehicles</a:t>
            </a:r>
          </a:p>
          <a:p>
            <a:pPr lvl="1"/>
            <a:r>
              <a:rPr lang="en-US" dirty="0"/>
              <a:t>Dip</a:t>
            </a:r>
          </a:p>
          <a:p>
            <a:pPr lvl="2"/>
            <a:r>
              <a:rPr lang="en-US" dirty="0"/>
              <a:t>Changes in fuel Price</a:t>
            </a:r>
          </a:p>
          <a:p>
            <a:pPr lvl="2"/>
            <a:r>
              <a:rPr lang="en-US" dirty="0"/>
              <a:t>Economic Downturns</a:t>
            </a:r>
          </a:p>
          <a:p>
            <a:pPr lvl="1"/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E3B92F9-5B14-4B22-A3A0-613B67BBA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869" y="1387129"/>
            <a:ext cx="6840165" cy="2549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ADF1A-7C9D-49FA-B03B-A178F2CBA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976" y="4000963"/>
            <a:ext cx="3845950" cy="23688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DDBDFC-8D12-4B4E-883D-9557913CA8AE}"/>
              </a:ext>
            </a:extLst>
          </p:cNvPr>
          <p:cNvSpPr txBox="1"/>
          <p:nvPr/>
        </p:nvSpPr>
        <p:spPr>
          <a:xfrm>
            <a:off x="6659581" y="6246669"/>
            <a:ext cx="12026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</a:t>
            </a:r>
            <a:r>
              <a:rPr lang="en-US" sz="1000" dirty="0" err="1"/>
              <a:t>media.rac</a:t>
            </a:r>
            <a:r>
              <a:rPr lang="en-US" sz="1000" dirty="0"/>
              <a:t>, 2018)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9F27A504-0E7A-4AE6-AB5A-60E42D41879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340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35"/>
    </mc:Choice>
    <mc:Fallback xmlns="">
      <p:transition spd="slow" advTm="39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C4F8-DC95-43D1-B2B4-C30B26C35F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7AC12-D6F3-40EA-852B-C41DFDD0BF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D4D96F5-8B6A-4B10-B21F-72CF22EAAE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2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1"/>
    </mc:Choice>
    <mc:Fallback xmlns="">
      <p:transition spd="slow" advTm="3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BA0-1983-4403-8B91-92B00B3A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Time Series Forecasting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14CFD-1C85-4DC6-8263-3FB4820DF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i="0" dirty="0">
                <a:solidFill>
                  <a:srgbClr val="292929"/>
                </a:solidFill>
                <a:effectLst/>
                <a:latin typeface="charter"/>
              </a:rPr>
              <a:t>ARIMA, SARIMA</a:t>
            </a:r>
          </a:p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rgbClr val="292929"/>
                </a:solidFill>
                <a:effectLst/>
                <a:latin typeface="charter"/>
              </a:rPr>
              <a:t>Exponential smoothing</a:t>
            </a:r>
          </a:p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rgbClr val="292929"/>
                </a:solidFill>
                <a:effectLst/>
                <a:latin typeface="charter"/>
              </a:rPr>
              <a:t>Prophet</a:t>
            </a:r>
          </a:p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rgbClr val="292929"/>
                </a:solidFill>
                <a:effectLst/>
                <a:latin typeface="charter"/>
              </a:rPr>
              <a:t>LSTM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B23450-9AEB-47CE-ABF6-BA7D0786E5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8"/>
    </mc:Choice>
    <mc:Fallback xmlns="">
      <p:transition spd="slow" advTm="18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.8|8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5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6.8|5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3.8|1.9|2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4.8|5.8|6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2.6|2.3|4.9|4.7|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5.1|4.6|2.9|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6.1|3.2|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9|8.3|7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4.1|2.8|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.6|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6.3|2.7|3.8|3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753</Words>
  <Application>Microsoft Office PowerPoint</Application>
  <PresentationFormat>Widescreen</PresentationFormat>
  <Paragraphs>129</Paragraphs>
  <Slides>26</Slides>
  <Notes>13</Notes>
  <HiddenSlides>0</HiddenSlides>
  <MMClips>26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charter</vt:lpstr>
      <vt:lpstr>Helvetica Neue</vt:lpstr>
      <vt:lpstr>Merriweather</vt:lpstr>
      <vt:lpstr>Office Theme</vt:lpstr>
      <vt:lpstr>  Electric Vehicle Support Infrastructure </vt:lpstr>
      <vt:lpstr>Basic Analysis</vt:lpstr>
      <vt:lpstr>Data Cleaning</vt:lpstr>
      <vt:lpstr>Annual millage per vehicle type</vt:lpstr>
      <vt:lpstr>Annual millage per region for all motor vehicle types</vt:lpstr>
      <vt:lpstr>Millage per vehicle type and region for year 2018</vt:lpstr>
      <vt:lpstr>Annual millage for all motor vehicles</vt:lpstr>
      <vt:lpstr>Regression</vt:lpstr>
      <vt:lpstr>Time Series Forecasting Models</vt:lpstr>
      <vt:lpstr>ARIMA (Autoregressive Integrated Moving Average)</vt:lpstr>
      <vt:lpstr>ARIMA (Autoregressive Integrated Moving Average)</vt:lpstr>
      <vt:lpstr>ARIMA Forecasting</vt:lpstr>
      <vt:lpstr>Research</vt:lpstr>
      <vt:lpstr>UK’s Shift to Zero Emission Vehicles</vt:lpstr>
      <vt:lpstr>Estimating number of electric miles driven each year</vt:lpstr>
      <vt:lpstr>Estimated power generation</vt:lpstr>
      <vt:lpstr>Identifying UK’s Electricity Margin</vt:lpstr>
      <vt:lpstr>Calculated Additional Power Generation Required</vt:lpstr>
      <vt:lpstr>Recommendation</vt:lpstr>
      <vt:lpstr>BEIS Levelised Estimates per Technology</vt:lpstr>
      <vt:lpstr>100% Solar</vt:lpstr>
      <vt:lpstr>Technologies Region comments</vt:lpstr>
      <vt:lpstr>Time of day charging impact</vt:lpstr>
      <vt:lpstr>Recommendation comments</vt:lpstr>
      <vt:lpstr>Recommendation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Vehicle Support Infrastructure</dc:title>
  <dc:creator>Spyros Lontos</dc:creator>
  <cp:lastModifiedBy>Spyros Lontos</cp:lastModifiedBy>
  <cp:revision>80</cp:revision>
  <dcterms:created xsi:type="dcterms:W3CDTF">2021-04-14T13:01:14Z</dcterms:created>
  <dcterms:modified xsi:type="dcterms:W3CDTF">2021-04-16T11:23:42Z</dcterms:modified>
</cp:coreProperties>
</file>